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Kollektif" charset="1" panose="020B0604020101010102"/>
      <p:regular r:id="rId14"/>
    </p:embeddedFont>
    <p:embeddedFont>
      <p:font typeface="Kollektif Bold" charset="1" panose="020B0604020101010102"/>
      <p:regular r:id="rId15"/>
    </p:embeddedFont>
    <p:embeddedFont>
      <p:font typeface="Kollektif Italics" charset="1" panose="020B0604020101010102"/>
      <p:regular r:id="rId16"/>
    </p:embeddedFont>
    <p:embeddedFont>
      <p:font typeface="Kollektif Bold Italics" charset="1" panose="020B0604020101010102"/>
      <p:regular r:id="rId17"/>
    </p:embeddedFont>
    <p:embeddedFont>
      <p:font typeface="Arturo Heavy" charset="1" panose="02000503020000020004"/>
      <p:regular r:id="rId18"/>
    </p:embeddedFont>
    <p:embeddedFont>
      <p:font typeface="Arturo Heavy Italics" charset="1" panose="020005030200000200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28" Target="slides/slide9.xml" Type="http://schemas.openxmlformats.org/officeDocument/2006/relationships/slide"/><Relationship Id="rId29" Target="slides/slide10.xml" Type="http://schemas.openxmlformats.org/officeDocument/2006/relationships/slide"/><Relationship Id="rId3" Target="viewProps.xml" Type="http://schemas.openxmlformats.org/officeDocument/2006/relationships/viewProps"/><Relationship Id="rId30" Target="slides/slide11.xml" Type="http://schemas.openxmlformats.org/officeDocument/2006/relationships/slide"/><Relationship Id="rId31" Target="slides/slide12.xml" Type="http://schemas.openxmlformats.org/officeDocument/2006/relationships/slide"/><Relationship Id="rId32" Target="slides/slide13.xml" Type="http://schemas.openxmlformats.org/officeDocument/2006/relationships/slide"/><Relationship Id="rId33" Target="slides/slide14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34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7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41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Relationship Id="rId8" Target="../media/image19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7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2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-4999303" y="2640785"/>
            <a:ext cx="10314055" cy="484760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16309" y="-918878"/>
            <a:ext cx="6033278" cy="606237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360564" y="9093606"/>
            <a:ext cx="7315200" cy="2984602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3143148" y="3923117"/>
            <a:ext cx="12001705" cy="1220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96"/>
              </a:lnSpc>
            </a:pPr>
            <a:r>
              <a:rPr lang="en-US" sz="9196">
                <a:solidFill>
                  <a:srgbClr val="FF772A"/>
                </a:solidFill>
                <a:latin typeface="Arturo Heavy"/>
              </a:rPr>
              <a:t>MEDIA KIT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017312" y="5025576"/>
            <a:ext cx="12001705" cy="836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5"/>
              </a:lnSpc>
              <a:spcBef>
                <a:spcPct val="0"/>
              </a:spcBef>
            </a:pPr>
            <a:r>
              <a:rPr lang="en-US" sz="4404">
                <a:solidFill>
                  <a:srgbClr val="FF9668"/>
                </a:solidFill>
                <a:latin typeface="Kollektif"/>
              </a:rPr>
              <a:t> The Communication Hub: Shapiro-Rouse Lecture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684255" y="7522111"/>
            <a:ext cx="9265540" cy="64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9668"/>
                </a:solidFill>
                <a:latin typeface="Kollektif"/>
              </a:rPr>
              <a:t>produced by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13701" y="8288808"/>
            <a:ext cx="10460598" cy="59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772A"/>
                </a:solidFill>
                <a:latin typeface="Arturo Heavy"/>
              </a:rPr>
              <a:t>HANNAH JOHNSON AND LEXY KOHLHEPP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8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27745" y="-27055"/>
            <a:ext cx="6033278" cy="606237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0" y="-27055"/>
            <a:ext cx="9163859" cy="1031405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6706679" y="4812030"/>
            <a:ext cx="12001705" cy="758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5699">
                <a:solidFill>
                  <a:srgbClr val="FFFFFF"/>
                </a:solidFill>
                <a:latin typeface="Arturo Heavy"/>
              </a:rPr>
              <a:t>FACT SHEET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966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90584" y="-5033678"/>
            <a:ext cx="6033278" cy="606237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601700" y="9258300"/>
            <a:ext cx="7315200" cy="298460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470" t="0" r="915" b="0"/>
          <a:stretch>
            <a:fillRect/>
          </a:stretch>
        </p:blipFill>
        <p:spPr>
          <a:xfrm flipH="false" flipV="false" rot="0">
            <a:off x="0" y="0"/>
            <a:ext cx="9482049" cy="102870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8058615" y="4812030"/>
            <a:ext cx="12001705" cy="758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5699">
                <a:solidFill>
                  <a:srgbClr val="FFFFFF"/>
                </a:solidFill>
                <a:latin typeface="Arturo Heavy"/>
              </a:rPr>
              <a:t>BACKGROUNDER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8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725282" y="-4579018"/>
            <a:ext cx="6033278" cy="606237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624375" y="8794699"/>
            <a:ext cx="7315200" cy="298460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0" y="-8941"/>
            <a:ext cx="8501951" cy="10295941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7477601" y="4812030"/>
            <a:ext cx="12001705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5399">
                <a:solidFill>
                  <a:srgbClr val="FFFFFF"/>
                </a:solidFill>
                <a:latin typeface="Arturo Heavy"/>
              </a:rPr>
              <a:t>HARD NEWS RELEASE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966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999537">
            <a:off x="13643675" y="8838628"/>
            <a:ext cx="8455076" cy="344967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5828" r="0" b="0"/>
          <a:stretch>
            <a:fillRect/>
          </a:stretch>
        </p:blipFill>
        <p:spPr>
          <a:xfrm flipH="false" flipV="false" rot="0">
            <a:off x="0" y="0"/>
            <a:ext cx="7786055" cy="102870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7391659" y="4812030"/>
            <a:ext cx="12001705" cy="758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5699">
                <a:solidFill>
                  <a:srgbClr val="FFFFFF"/>
                </a:solidFill>
                <a:latin typeface="Arturo Heavy"/>
              </a:rPr>
              <a:t>SOFT NEWS RELEASE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8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43148" y="4560618"/>
            <a:ext cx="12001705" cy="1456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96"/>
              </a:lnSpc>
            </a:pPr>
            <a:r>
              <a:rPr lang="en-US" sz="10996">
                <a:solidFill>
                  <a:srgbClr val="FFFFFF"/>
                </a:solidFill>
                <a:latin typeface="Arturo Heavy"/>
              </a:rPr>
              <a:t>Q &amp; A TIME 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38362">
            <a:off x="14060462" y="7269836"/>
            <a:ext cx="8455076" cy="344967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932025">
            <a:off x="-3198838" y="-1035919"/>
            <a:ext cx="8455076" cy="34496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2237153" y="2706169"/>
            <a:ext cx="10314055" cy="484760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-2890131" y="5820924"/>
            <a:ext cx="6033278" cy="606237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5360564" y="-1866891"/>
            <a:ext cx="7315200" cy="2984602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3143148" y="1922149"/>
            <a:ext cx="12001705" cy="1220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96"/>
              </a:lnSpc>
            </a:pPr>
            <a:r>
              <a:rPr lang="en-US" sz="9196">
                <a:solidFill>
                  <a:srgbClr val="FF772A"/>
                </a:solidFill>
                <a:latin typeface="Arturo Heavy"/>
              </a:rPr>
              <a:t>COMPONENTS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772969" y="3204643"/>
            <a:ext cx="12001705" cy="6277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50832" indent="-475416" lvl="1">
              <a:lnSpc>
                <a:spcPts val="6165"/>
              </a:lnSpc>
              <a:buFont typeface="Arial"/>
              <a:buChar char="•"/>
            </a:pPr>
            <a:r>
              <a:rPr lang="en-US" sz="4404">
                <a:solidFill>
                  <a:srgbClr val="FF9668"/>
                </a:solidFill>
                <a:latin typeface="Kollektif"/>
              </a:rPr>
              <a:t>Email to the Public</a:t>
            </a:r>
          </a:p>
          <a:p>
            <a:pPr marL="950832" indent="-475416" lvl="1">
              <a:lnSpc>
                <a:spcPts val="6165"/>
              </a:lnSpc>
              <a:buFont typeface="Arial"/>
              <a:buChar char="•"/>
            </a:pPr>
            <a:r>
              <a:rPr lang="en-US" sz="4404">
                <a:solidFill>
                  <a:srgbClr val="FF9668"/>
                </a:solidFill>
                <a:latin typeface="Kollektif"/>
              </a:rPr>
              <a:t>Photo Opp Sheet </a:t>
            </a:r>
          </a:p>
          <a:p>
            <a:pPr marL="950832" indent="-475416" lvl="1">
              <a:lnSpc>
                <a:spcPts val="6165"/>
              </a:lnSpc>
              <a:buFont typeface="Arial"/>
              <a:buChar char="•"/>
            </a:pPr>
            <a:r>
              <a:rPr lang="en-US" sz="4404">
                <a:solidFill>
                  <a:srgbClr val="FF9668"/>
                </a:solidFill>
                <a:latin typeface="Kollektif"/>
              </a:rPr>
              <a:t>Social Media Plan (3 examples)</a:t>
            </a:r>
          </a:p>
          <a:p>
            <a:pPr marL="950832" indent="-475416" lvl="1">
              <a:lnSpc>
                <a:spcPts val="6165"/>
              </a:lnSpc>
              <a:buFont typeface="Arial"/>
              <a:buChar char="•"/>
            </a:pPr>
            <a:r>
              <a:rPr lang="en-US" sz="4404">
                <a:solidFill>
                  <a:srgbClr val="FF9668"/>
                </a:solidFill>
                <a:latin typeface="Kollektif"/>
              </a:rPr>
              <a:t>Flier</a:t>
            </a:r>
          </a:p>
          <a:p>
            <a:pPr marL="950832" indent="-475416" lvl="1">
              <a:lnSpc>
                <a:spcPts val="6165"/>
              </a:lnSpc>
              <a:buFont typeface="Arial"/>
              <a:buChar char="•"/>
            </a:pPr>
            <a:r>
              <a:rPr lang="en-US" sz="4404">
                <a:solidFill>
                  <a:srgbClr val="FF9668"/>
                </a:solidFill>
                <a:latin typeface="Kollektif"/>
              </a:rPr>
              <a:t>Fact Sheet</a:t>
            </a:r>
          </a:p>
          <a:p>
            <a:pPr marL="950832" indent="-475416" lvl="1">
              <a:lnSpc>
                <a:spcPts val="6165"/>
              </a:lnSpc>
              <a:buFont typeface="Arial"/>
              <a:buChar char="•"/>
            </a:pPr>
            <a:r>
              <a:rPr lang="en-US" sz="4404">
                <a:solidFill>
                  <a:srgbClr val="FF9668"/>
                </a:solidFill>
                <a:latin typeface="Kollektif"/>
              </a:rPr>
              <a:t>Backgrounder</a:t>
            </a:r>
          </a:p>
          <a:p>
            <a:pPr marL="950832" indent="-475416" lvl="1">
              <a:lnSpc>
                <a:spcPts val="6165"/>
              </a:lnSpc>
              <a:buFont typeface="Arial"/>
              <a:buChar char="•"/>
            </a:pPr>
            <a:r>
              <a:rPr lang="en-US" sz="4404">
                <a:solidFill>
                  <a:srgbClr val="FF9668"/>
                </a:solidFill>
                <a:latin typeface="Kollektif"/>
              </a:rPr>
              <a:t>Soft News Release</a:t>
            </a:r>
          </a:p>
          <a:p>
            <a:pPr algn="just" marL="950832" indent="-475416" lvl="1">
              <a:lnSpc>
                <a:spcPts val="6165"/>
              </a:lnSpc>
              <a:buFont typeface="Arial"/>
              <a:buChar char="•"/>
            </a:pPr>
            <a:r>
              <a:rPr lang="en-US" sz="4404">
                <a:solidFill>
                  <a:srgbClr val="FF9668"/>
                </a:solidFill>
                <a:latin typeface="Kollektif"/>
              </a:rPr>
              <a:t>Hard News Release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4308316">
            <a:off x="-5157028" y="990001"/>
            <a:ext cx="10314055" cy="484760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724182" y="489609"/>
            <a:ext cx="3201960" cy="494016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4407046" y="470772"/>
            <a:ext cx="3266911" cy="495900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6510034" y="1544855"/>
            <a:ext cx="3737898" cy="373789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8048125" y="5797351"/>
            <a:ext cx="5352114" cy="351615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3926142" y="5797351"/>
            <a:ext cx="3747816" cy="400353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-581860" y="5903083"/>
            <a:ext cx="8960843" cy="1896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96"/>
              </a:lnSpc>
            </a:pPr>
            <a:r>
              <a:rPr lang="en-US" sz="7296">
                <a:solidFill>
                  <a:srgbClr val="FF772A"/>
                </a:solidFill>
                <a:latin typeface="Arturo Heavy"/>
              </a:rPr>
              <a:t>PAST GUEST SPEAKERS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8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-6184925" y="2398340"/>
            <a:ext cx="10314055" cy="484760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23227" y="-2002489"/>
            <a:ext cx="6033278" cy="606237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2129546" y="1475872"/>
            <a:ext cx="14028909" cy="8503299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723578" y="725170"/>
            <a:ext cx="12001705" cy="758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5699">
                <a:solidFill>
                  <a:srgbClr val="FFFFFF"/>
                </a:solidFill>
                <a:latin typeface="Arturo Heavy"/>
              </a:rPr>
              <a:t>EMAIL TO THE PUBLIC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966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-4857253" y="2706169"/>
            <a:ext cx="10314055" cy="484760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242661" y="-4260854"/>
            <a:ext cx="6033278" cy="606237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4512" r="0" b="0"/>
          <a:stretch>
            <a:fillRect/>
          </a:stretch>
        </p:blipFill>
        <p:spPr>
          <a:xfrm flipH="false" flipV="false" rot="0">
            <a:off x="2985669" y="165018"/>
            <a:ext cx="8518266" cy="9929909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1240438" y="4925419"/>
            <a:ext cx="6690904" cy="1466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5699">
                <a:solidFill>
                  <a:srgbClr val="FFFFFF"/>
                </a:solidFill>
                <a:latin typeface="Arturo Heavy"/>
              </a:rPr>
              <a:t>PHOTO OPP SHEET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8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302434">
            <a:off x="14920821" y="-5135796"/>
            <a:ext cx="6033278" cy="606237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50000" b="0"/>
          <a:stretch>
            <a:fillRect/>
          </a:stretch>
        </p:blipFill>
        <p:spPr>
          <a:xfrm flipH="false" flipV="false" rot="0">
            <a:off x="1028700" y="2487107"/>
            <a:ext cx="6507720" cy="673342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20944" y="514350"/>
            <a:ext cx="6615476" cy="92583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50000" t="0" r="0" b="7619"/>
          <a:stretch>
            <a:fillRect/>
          </a:stretch>
        </p:blipFill>
        <p:spPr>
          <a:xfrm flipH="false" flipV="false" rot="0">
            <a:off x="9025252" y="3536949"/>
            <a:ext cx="6523792" cy="6235701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6286295" y="1386286"/>
            <a:ext cx="12001705" cy="758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5699">
                <a:solidFill>
                  <a:srgbClr val="FFFFFF"/>
                </a:solidFill>
                <a:latin typeface="Arturo Heavy"/>
              </a:rPr>
              <a:t>SOCIAL MEDIA PLAN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35756" y="2174688"/>
            <a:ext cx="12001705" cy="739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5699">
                <a:solidFill>
                  <a:srgbClr val="FFFFFF"/>
                </a:solidFill>
                <a:latin typeface="Glacial Indifference"/>
              </a:rPr>
              <a:t>POST 1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8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302434">
            <a:off x="14920821" y="-5135796"/>
            <a:ext cx="6033278" cy="606237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45314" y="514350"/>
            <a:ext cx="6615476" cy="9258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49726" b="4462"/>
          <a:stretch>
            <a:fillRect/>
          </a:stretch>
        </p:blipFill>
        <p:spPr>
          <a:xfrm flipH="false" flipV="false" rot="0">
            <a:off x="1145314" y="2487107"/>
            <a:ext cx="6270507" cy="625171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50000" t="0" r="0" b="8209"/>
          <a:stretch>
            <a:fillRect/>
          </a:stretch>
        </p:blipFill>
        <p:spPr>
          <a:xfrm flipH="false" flipV="false" rot="0">
            <a:off x="9144000" y="3403393"/>
            <a:ext cx="6613050" cy="6369257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6449673" y="1386286"/>
            <a:ext cx="12001705" cy="758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5699">
                <a:solidFill>
                  <a:srgbClr val="FFFFFF"/>
                </a:solidFill>
                <a:latin typeface="Arturo Heavy"/>
              </a:rPr>
              <a:t>SOCIAL MEDIA PLAN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286295" y="2174688"/>
            <a:ext cx="12001705" cy="739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5699">
                <a:solidFill>
                  <a:srgbClr val="FFFFFF"/>
                </a:solidFill>
                <a:latin typeface="Glacial Indifference"/>
              </a:rPr>
              <a:t>POST 2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8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302434">
            <a:off x="14920821" y="-5135796"/>
            <a:ext cx="6033278" cy="606237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45314" y="514350"/>
            <a:ext cx="6615476" cy="9258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1954" t="0" r="49999" b="9117"/>
          <a:stretch>
            <a:fillRect/>
          </a:stretch>
        </p:blipFill>
        <p:spPr>
          <a:xfrm flipH="false" flipV="false" rot="0">
            <a:off x="1184288" y="2487107"/>
            <a:ext cx="6303007" cy="613261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50000" t="0" r="0" b="28112"/>
          <a:stretch>
            <a:fillRect/>
          </a:stretch>
        </p:blipFill>
        <p:spPr>
          <a:xfrm flipH="false" flipV="false" rot="0">
            <a:off x="9144000" y="3714330"/>
            <a:ext cx="7189415" cy="5316836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6449673" y="1386286"/>
            <a:ext cx="12001705" cy="758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5699">
                <a:solidFill>
                  <a:srgbClr val="FFFFFF"/>
                </a:solidFill>
                <a:latin typeface="Arturo Heavy"/>
              </a:rPr>
              <a:t>SOCIAL MEDIA PLAN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286295" y="2174688"/>
            <a:ext cx="12001705" cy="739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5699">
                <a:solidFill>
                  <a:srgbClr val="FFFFFF"/>
                </a:solidFill>
                <a:latin typeface="Glacial Indifference"/>
              </a:rPr>
              <a:t>POST 3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-4857253" y="2706169"/>
            <a:ext cx="10314055" cy="484760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2078" t="0" r="0" b="0"/>
          <a:stretch>
            <a:fillRect/>
          </a:stretch>
        </p:blipFill>
        <p:spPr>
          <a:xfrm flipH="false" flipV="false" rot="0">
            <a:off x="9637734" y="0"/>
            <a:ext cx="7621566" cy="102870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0" y="4215131"/>
            <a:ext cx="12001705" cy="974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99"/>
              </a:lnSpc>
            </a:pPr>
            <a:r>
              <a:rPr lang="en-US" sz="7299">
                <a:solidFill>
                  <a:srgbClr val="FF772A"/>
                </a:solidFill>
                <a:latin typeface="Arturo Heavy"/>
              </a:rPr>
              <a:t>FLIER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DAFSmGWYDU0</dc:identifier>
  <dcterms:modified xsi:type="dcterms:W3CDTF">2011-08-01T06:04:30Z</dcterms:modified>
  <cp:revision>1</cp:revision>
  <dc:title>MEDIA KIT</dc:title>
</cp:coreProperties>
</file>